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</p:sldIdLst>
  <p:sldSz cy="5143500" cx="9144000"/>
  <p:notesSz cx="6858000" cy="9144000"/>
  <p:embeddedFontLst>
    <p:embeddedFont>
      <p:font typeface="Economica"/>
      <p:regular r:id="rId51"/>
      <p:bold r:id="rId52"/>
      <p:italic r:id="rId53"/>
      <p:boldItalic r:id="rId54"/>
    </p:embeddedFont>
    <p:embeddedFont>
      <p:font typeface="Roboto Mono"/>
      <p:regular r:id="rId55"/>
      <p:bold r:id="rId56"/>
      <p:italic r:id="rId57"/>
      <p:boldItalic r:id="rId58"/>
    </p:embeddedFont>
    <p:embeddedFont>
      <p:font typeface="Open Sans"/>
      <p:regular r:id="rId59"/>
      <p:bold r:id="rId60"/>
      <p:italic r:id="rId61"/>
      <p:boldItalic r:id="rId6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font" Target="fonts/OpenSans-boldItalic.fntdata"/><Relationship Id="rId61" Type="http://schemas.openxmlformats.org/officeDocument/2006/relationships/font" Target="fonts/OpenSans-italic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60" Type="http://schemas.openxmlformats.org/officeDocument/2006/relationships/font" Target="fonts/OpenSans-bold.fntdata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Economica-regular.fntdata"/><Relationship Id="rId50" Type="http://schemas.openxmlformats.org/officeDocument/2006/relationships/slide" Target="slides/slide45.xml"/><Relationship Id="rId53" Type="http://schemas.openxmlformats.org/officeDocument/2006/relationships/font" Target="fonts/Economica-italic.fntdata"/><Relationship Id="rId52" Type="http://schemas.openxmlformats.org/officeDocument/2006/relationships/font" Target="fonts/Economica-bold.fntdata"/><Relationship Id="rId11" Type="http://schemas.openxmlformats.org/officeDocument/2006/relationships/slide" Target="slides/slide6.xml"/><Relationship Id="rId55" Type="http://schemas.openxmlformats.org/officeDocument/2006/relationships/font" Target="fonts/RobotoMono-regular.fntdata"/><Relationship Id="rId10" Type="http://schemas.openxmlformats.org/officeDocument/2006/relationships/slide" Target="slides/slide5.xml"/><Relationship Id="rId54" Type="http://schemas.openxmlformats.org/officeDocument/2006/relationships/font" Target="fonts/Economica-boldItalic.fntdata"/><Relationship Id="rId13" Type="http://schemas.openxmlformats.org/officeDocument/2006/relationships/slide" Target="slides/slide8.xml"/><Relationship Id="rId57" Type="http://schemas.openxmlformats.org/officeDocument/2006/relationships/font" Target="fonts/RobotoMono-italic.fntdata"/><Relationship Id="rId12" Type="http://schemas.openxmlformats.org/officeDocument/2006/relationships/slide" Target="slides/slide7.xml"/><Relationship Id="rId56" Type="http://schemas.openxmlformats.org/officeDocument/2006/relationships/font" Target="fonts/RobotoMono-bold.fntdata"/><Relationship Id="rId15" Type="http://schemas.openxmlformats.org/officeDocument/2006/relationships/slide" Target="slides/slide10.xml"/><Relationship Id="rId59" Type="http://schemas.openxmlformats.org/officeDocument/2006/relationships/font" Target="fonts/OpenSans-regular.fntdata"/><Relationship Id="rId14" Type="http://schemas.openxmlformats.org/officeDocument/2006/relationships/slide" Target="slides/slide9.xml"/><Relationship Id="rId58" Type="http://schemas.openxmlformats.org/officeDocument/2006/relationships/font" Target="fonts/RobotoMono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b6405daa9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b6405daa9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8d432fd2c48bbb5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8d432fd2c48bbb5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b665da61e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b665da61e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b665da61e4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b665da61e4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b665da61e4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3b665da61e4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b665da61e4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3b665da61e4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b665da61e4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3b665da61e4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b665da61e4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b665da61e4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b665da61e4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3b665da61e4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b665da61e4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b665da61e4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b665da61e4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b665da61e4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b6405daa9b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b6405daa9b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b8de7c071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3b8de7c071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b93e897f67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3b93e897f67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3b93e897f67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3b93e897f67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b665da61e4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3b665da61e4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b93e897f67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3b93e897f67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3b93e897f67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3b93e897f67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3b93e897f67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3b93e897f67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3be312869e6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3be312869e6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3bbf000da38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3bbf000da38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3b665da61e4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3b665da61e4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c33e9b929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c33e9b929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3b665da61e4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3b665da61e4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3b9c114db44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3b9c114db44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3b665da61e4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3b665da61e4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3b665da61e4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3b665da61e4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3b665da61e4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3b665da61e4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3b665da61e4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3b665da61e4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44249cd48428e84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44249cd48428e84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3b93e897f67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3b93e897f67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3b93e897f67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3b93e897f67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3b93e897f67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3b93e897f67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b6405daa9b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b6405daa9b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3b93e897f67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3b93e897f67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3b665da61e4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3b665da61e4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3bbf000da38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3bbf000da38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3b665da61e4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3b665da61e4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3bbf000da38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3bbf000da38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3b8de7c071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3b8de7c071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b6405daa9b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b6405daa9b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b6405daa9b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b6405daa9b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b6405daa9b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b6405daa9b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b6405daa9b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b6405daa9b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b665da61e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b665da61e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7" name="Google Shape;17;p3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ux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github.com/neurodatascience/QLS-course-materials/tree/main/Lectures/2025/02_terminal-bash" TargetMode="External"/><Relationship Id="rId4" Type="http://schemas.openxmlformats.org/officeDocument/2006/relationships/hyperlink" Target="https://neurodatascience.github.io/QLS612-Overview/lectures-materials/2025/terminal_and_bash.html" TargetMode="External"/><Relationship Id="rId5" Type="http://schemas.openxmlformats.org/officeDocument/2006/relationships/hyperlink" Target="https://www.youtube.com/watch?v=N6soV0dlB-k&amp;list=PLfqBzCl5BL3-m9BH5qi4u4QzoJBC8Ze72&amp;index=4" TargetMode="External"/><Relationship Id="rId6" Type="http://schemas.openxmlformats.org/officeDocument/2006/relationships/hyperlink" Target="https://swcarpentry.github.io/shell-novice/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4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3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github.com/psy3019-6973/h2026-exercises.git" TargetMode="Externa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8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1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8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20.png"/><Relationship Id="rId4" Type="http://schemas.openxmlformats.org/officeDocument/2006/relationships/image" Target="../media/image22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hyperlink" Target="mailto:user_name@beluga.computecanada.ca" TargetMode="Externa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Relationship Id="rId3" Type="http://schemas.openxmlformats.org/officeDocument/2006/relationships/hyperlink" Target="https://devhints.io/bash" TargetMode="External"/><Relationship Id="rId4" Type="http://schemas.openxmlformats.org/officeDocument/2006/relationships/hyperlink" Target="https://quickref.me/bash.html" TargetMode="External"/><Relationship Id="rId5" Type="http://schemas.openxmlformats.org/officeDocument/2006/relationships/hyperlink" Target="https://swcarpentry.github.io/shell-novice/#download-files" TargetMode="Externa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www.youtube.com/watch?v=vTCuB7JBx0I" TargetMode="External"/><Relationship Id="rId4" Type="http://schemas.openxmlformats.org/officeDocument/2006/relationships/image" Target="../media/image9.jpg"/><Relationship Id="rId5" Type="http://schemas.openxmlformats.org/officeDocument/2006/relationships/image" Target="../media/image17.png"/><Relationship Id="rId6" Type="http://schemas.openxmlformats.org/officeDocument/2006/relationships/image" Target="../media/image12.png"/><Relationship Id="rId7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1650900" y="1638863"/>
            <a:ext cx="6073800" cy="121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Cours 5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Introduction au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Terminal et à Bash</a:t>
            </a:r>
            <a:endParaRPr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2984275" y="3008655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Hugo Delhaye, Lune Bellec, Pravish Sainath</a:t>
            </a:r>
            <a:endParaRPr/>
          </a:p>
        </p:txBody>
      </p:sp>
      <p:pic>
        <p:nvPicPr>
          <p:cNvPr id="64" name="Google Shape;6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1050" y="3867825"/>
            <a:ext cx="2573479" cy="121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34975" y="4208360"/>
            <a:ext cx="2534126" cy="567017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2550" y="3791211"/>
            <a:ext cx="2534133" cy="1401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9250" y="150188"/>
            <a:ext cx="1018226" cy="706974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3"/>
          <p:cNvSpPr txBox="1"/>
          <p:nvPr/>
        </p:nvSpPr>
        <p:spPr>
          <a:xfrm>
            <a:off x="1017175" y="515700"/>
            <a:ext cx="1967100" cy="48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800">
                <a:latin typeface="Calibri"/>
                <a:ea typeface="Calibri"/>
                <a:cs typeface="Calibri"/>
                <a:sym typeface="Calibri"/>
              </a:rPr>
              <a:t>SIMEXP lab</a:t>
            </a:r>
            <a:endParaRPr b="1"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2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fr"/>
              <a:t>Bash</a:t>
            </a:r>
            <a:r>
              <a:rPr lang="fr"/>
              <a:t> (Bourne Again SHell) - Shell d’origine sur Linux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fr"/>
              <a:t>Fish</a:t>
            </a:r>
            <a:r>
              <a:rPr lang="fr"/>
              <a:t> (</a:t>
            </a:r>
            <a:r>
              <a:rPr lang="fr"/>
              <a:t>Friendly</a:t>
            </a:r>
            <a:r>
              <a:rPr lang="fr"/>
              <a:t> Interactive SHell) - Conçu pour </a:t>
            </a:r>
            <a:r>
              <a:rPr lang="fr"/>
              <a:t>être </a:t>
            </a:r>
            <a:r>
              <a:rPr lang="fr"/>
              <a:t>user friendly</a:t>
            </a:r>
            <a:r>
              <a:rPr lang="fr"/>
              <a:t>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fr"/>
              <a:t>Z</a:t>
            </a:r>
            <a:r>
              <a:rPr b="1" lang="fr"/>
              <a:t>sh</a:t>
            </a:r>
            <a:r>
              <a:rPr lang="fr"/>
              <a:t> (Z SHell) - Shell d’origine sur MacOS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fr"/>
              <a:t>Powershell</a:t>
            </a:r>
            <a:r>
              <a:rPr lang="fr"/>
              <a:t> - Shell d’origine sur les récentes machines </a:t>
            </a:r>
            <a:r>
              <a:rPr lang="fr"/>
              <a:t>Windows</a:t>
            </a:r>
            <a:endParaRPr/>
          </a:p>
        </p:txBody>
      </p:sp>
      <p:sp>
        <p:nvSpPr>
          <p:cNvPr id="144" name="Google Shape;144;p22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Différents types de shell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3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Principe en Bash</a:t>
            </a:r>
            <a:endParaRPr/>
          </a:p>
        </p:txBody>
      </p:sp>
      <p:sp>
        <p:nvSpPr>
          <p:cNvPr id="150" name="Google Shape;150;p23"/>
          <p:cNvSpPr txBox="1"/>
          <p:nvPr>
            <p:ph idx="1" type="body"/>
          </p:nvPr>
        </p:nvSpPr>
        <p:spPr>
          <a:xfrm>
            <a:off x="780250" y="1336675"/>
            <a:ext cx="7328400" cy="16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700"/>
              <a:t>structure:</a:t>
            </a:r>
            <a:endParaRPr sz="2700"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b="1" lang="fr" sz="2700"/>
              <a:t> commande       -options          arguments</a:t>
            </a:r>
            <a:endParaRPr b="1" sz="2700"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3"/>
          <p:cNvSpPr txBox="1"/>
          <p:nvPr/>
        </p:nvSpPr>
        <p:spPr>
          <a:xfrm>
            <a:off x="1260900" y="2690350"/>
            <a:ext cx="1647900" cy="21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Exemples :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Mono"/>
              <a:buChar char="●"/>
            </a:pPr>
            <a:r>
              <a:rPr lang="f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pwd</a:t>
            </a: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Mono"/>
              <a:buChar char="●"/>
            </a:pPr>
            <a:r>
              <a:rPr lang="f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ls</a:t>
            </a: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Mono"/>
              <a:buChar char="●"/>
            </a:pPr>
            <a:r>
              <a:rPr lang="f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cd</a:t>
            </a: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Mono"/>
              <a:buChar char="●"/>
            </a:pPr>
            <a:r>
              <a:rPr lang="f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cp</a:t>
            </a: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Mono"/>
              <a:buChar char="●"/>
            </a:pPr>
            <a:r>
              <a:rPr lang="f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mv</a:t>
            </a: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Mono"/>
              <a:buChar char="●"/>
            </a:pPr>
            <a:r>
              <a:rPr lang="f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rm</a:t>
            </a: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52" name="Google Shape;152;p23"/>
          <p:cNvSpPr txBox="1"/>
          <p:nvPr/>
        </p:nvSpPr>
        <p:spPr>
          <a:xfrm>
            <a:off x="3379575" y="2690350"/>
            <a:ext cx="2756400" cy="21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E</a:t>
            </a:r>
            <a:r>
              <a:rPr lang="fr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xemples :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Mono"/>
              <a:buChar char="●"/>
            </a:pPr>
            <a:r>
              <a:rPr lang="f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--help</a:t>
            </a: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Mono"/>
              <a:buChar char="●"/>
            </a:pPr>
            <a:r>
              <a:rPr lang="f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-v ou --verbose</a:t>
            </a: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Mono"/>
              <a:buChar char="●"/>
            </a:pPr>
            <a:r>
              <a:rPr lang="fr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-I ou --inode</a:t>
            </a:r>
            <a:endParaRPr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3" name="Google Shape;153;p23"/>
          <p:cNvSpPr txBox="1"/>
          <p:nvPr/>
        </p:nvSpPr>
        <p:spPr>
          <a:xfrm>
            <a:off x="6232200" y="2690350"/>
            <a:ext cx="2007300" cy="21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Des chemins (99 %)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Des variables (1 %)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Mécanisme</a:t>
            </a:r>
            <a:r>
              <a:rPr lang="fr"/>
              <a:t> des options</a:t>
            </a:r>
            <a:endParaRPr/>
          </a:p>
        </p:txBody>
      </p:sp>
      <p:sp>
        <p:nvSpPr>
          <p:cNvPr id="159" name="Google Shape;159;p2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commandeX --help</a:t>
            </a:r>
            <a:r>
              <a:rPr lang="fr"/>
              <a:t> donne toutes les options disponibles pour </a:t>
            </a: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commandeX</a:t>
            </a:r>
            <a:r>
              <a:rPr lang="fr"/>
              <a:t>.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Les options sont</a:t>
            </a:r>
            <a:r>
              <a:rPr lang="fr"/>
              <a:t> </a:t>
            </a:r>
            <a:r>
              <a:rPr b="1" lang="fr"/>
              <a:t>cumulatives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Exemple :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>
                <a:highlight>
                  <a:srgbClr val="D9D9D9"/>
                </a:highlight>
                <a:latin typeface="Roboto Mono"/>
                <a:ea typeface="Roboto Mono"/>
                <a:cs typeface="Roboto Mono"/>
                <a:sym typeface="Roboto Mono"/>
              </a:rPr>
              <a:t>commandeX -hi</a:t>
            </a:r>
            <a:endParaRPr>
              <a:highlight>
                <a:srgbClr val="D9D9D9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ou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commandeX --human-readable --inode</a:t>
            </a:r>
            <a:endParaRPr>
              <a:highlight>
                <a:srgbClr val="E0E0E0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5"/>
          <p:cNvSpPr txBox="1"/>
          <p:nvPr>
            <p:ph idx="1" type="body"/>
          </p:nvPr>
        </p:nvSpPr>
        <p:spPr>
          <a:xfrm>
            <a:off x="311700" y="1225225"/>
            <a:ext cx="8520600" cy="368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/>
              <a:t>caractères spéciaux: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/</a:t>
            </a:r>
            <a:r>
              <a:rPr lang="fr"/>
              <a:t> - Le séparateur, entre dossier et dossier ou dossier et fichier (\ sur windows)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?</a:t>
            </a:r>
            <a:r>
              <a:rPr lang="fr"/>
              <a:t> - Le caractère générique peut représenter n’importe quel caractère.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/>
              <a:t>Exemple : </a:t>
            </a: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commandeX sub-0?/</a:t>
            </a:r>
            <a:endParaRPr>
              <a:highlight>
                <a:srgbClr val="E0E0E0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*</a:t>
            </a:r>
            <a:r>
              <a:rPr lang="fr"/>
              <a:t> - Comme le </a:t>
            </a: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?</a:t>
            </a:r>
            <a:r>
              <a:rPr lang="fr"/>
              <a:t>, mais pour un nombre indéterminé de caractères (0 -&gt; ∞). 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$</a:t>
            </a:r>
            <a:r>
              <a:rPr lang="fr"/>
              <a:t> - Le caractère pour appeler les variables, ne pas utiliser lorsqu’on les déclare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Exemple : </a:t>
            </a: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$SHELL</a:t>
            </a:r>
            <a:r>
              <a:rPr lang="fr"/>
              <a:t>, </a:t>
            </a: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$COULEUR_DES_YEUX</a:t>
            </a:r>
            <a:r>
              <a:rPr lang="fr"/>
              <a:t>,  </a:t>
            </a: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age=21</a:t>
            </a:r>
            <a:r>
              <a:rPr lang="fr"/>
              <a:t> (sans espace autour du =) 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165" name="Google Shape;165;p2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</a:t>
            </a:r>
            <a:r>
              <a:rPr lang="fr"/>
              <a:t>aractères </a:t>
            </a:r>
            <a:r>
              <a:rPr lang="fr"/>
              <a:t>spéciaux dans les arguments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Raccourcis</a:t>
            </a:r>
            <a:r>
              <a:rPr lang="fr"/>
              <a:t> </a:t>
            </a:r>
            <a:endParaRPr/>
          </a:p>
        </p:txBody>
      </p:sp>
      <p:sp>
        <p:nvSpPr>
          <p:cNvPr id="171" name="Google Shape;171;p26"/>
          <p:cNvSpPr txBox="1"/>
          <p:nvPr>
            <p:ph idx="1" type="body"/>
          </p:nvPr>
        </p:nvSpPr>
        <p:spPr>
          <a:xfrm>
            <a:off x="311700" y="106917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Tab : </a:t>
            </a:r>
            <a:endParaRPr b="1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fr"/>
              <a:t>1 fois - </a:t>
            </a:r>
            <a:r>
              <a:rPr lang="fr"/>
              <a:t>auto complétion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fr"/>
              <a:t>2 fois - affiche les </a:t>
            </a:r>
            <a:r>
              <a:rPr lang="fr"/>
              <a:t>auto complétions</a:t>
            </a:r>
            <a:r>
              <a:rPr lang="fr"/>
              <a:t> disponibles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fr"/>
              <a:t>Flèche du haut  ↑ </a:t>
            </a:r>
            <a:r>
              <a:rPr lang="fr"/>
              <a:t>: permet de remonter l’historique de commandes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fr"/>
              <a:t>Flèche du bas ↓</a:t>
            </a:r>
            <a:r>
              <a:rPr lang="fr"/>
              <a:t> : permet de redescendre l’historique de commandes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7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Raccourcis </a:t>
            </a:r>
            <a:endParaRPr/>
          </a:p>
        </p:txBody>
      </p:sp>
      <p:sp>
        <p:nvSpPr>
          <p:cNvPr id="177" name="Google Shape;177;p27"/>
          <p:cNvSpPr txBox="1"/>
          <p:nvPr>
            <p:ph idx="1" type="body"/>
          </p:nvPr>
        </p:nvSpPr>
        <p:spPr>
          <a:xfrm>
            <a:off x="311700" y="106917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/>
              <a:t>CTRL:</a:t>
            </a:r>
            <a:endParaRPr b="1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fr"/>
              <a:t>CTRL + C - Force l’arrêt de la commande qui est en train de rouler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fr"/>
              <a:t>CTRL + A / E - Aller au début / à la fin de la ligne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fr"/>
              <a:t>CTRL + L - Vider le terminal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fr"/>
              <a:t>CTRL + K - Effacer la fin de la ligne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fr"/>
              <a:t>CTRL + R - Lancer une recherche dans l’historique de commandes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fr"/>
              <a:t>CTRL + D - Fermer le terminal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fr"/>
              <a:t>CTRL + Maj + C - Copier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fr"/>
              <a:t>CTRL + Maj + V - Coller	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8"/>
          <p:cNvSpPr txBox="1"/>
          <p:nvPr>
            <p:ph type="title"/>
          </p:nvPr>
        </p:nvSpPr>
        <p:spPr>
          <a:xfrm>
            <a:off x="311700" y="315925"/>
            <a:ext cx="8520600" cy="80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Parler le m</a:t>
            </a:r>
            <a:r>
              <a:rPr lang="fr"/>
              <a:t>ême langage que son arbre</a:t>
            </a:r>
            <a:endParaRPr/>
          </a:p>
        </p:txBody>
      </p:sp>
      <p:sp>
        <p:nvSpPr>
          <p:cNvPr id="183" name="Google Shape;183;p28"/>
          <p:cNvSpPr txBox="1"/>
          <p:nvPr>
            <p:ph idx="1" type="body"/>
          </p:nvPr>
        </p:nvSpPr>
        <p:spPr>
          <a:xfrm>
            <a:off x="311700" y="1298375"/>
            <a:ext cx="8520600" cy="155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echo</a:t>
            </a:r>
            <a:r>
              <a:rPr lang="fr"/>
              <a:t> - Équivalent de print() en python, affiche dans le terminal ses arguments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$SHELL</a:t>
            </a:r>
            <a:r>
              <a:rPr lang="fr"/>
              <a:t> - Variable indiquant le chemin vers votre shell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$0</a:t>
            </a:r>
            <a:r>
              <a:rPr lang="fr"/>
              <a:t> - Variable indiquant le nom de votre shell 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28"/>
          <p:cNvSpPr txBox="1"/>
          <p:nvPr/>
        </p:nvSpPr>
        <p:spPr>
          <a:xfrm>
            <a:off x="761550" y="3027525"/>
            <a:ext cx="2565600" cy="12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800">
                <a:solidFill>
                  <a:schemeClr val="dk1"/>
                </a:solidFill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echo $SHELL</a:t>
            </a:r>
            <a:br>
              <a:rPr lang="fr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fr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affiche : /bin/bash</a:t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5" name="Google Shape;185;p28"/>
          <p:cNvSpPr txBox="1"/>
          <p:nvPr/>
        </p:nvSpPr>
        <p:spPr>
          <a:xfrm>
            <a:off x="3289200" y="3027525"/>
            <a:ext cx="25656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fr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ou</a:t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6" name="Google Shape;186;p28"/>
          <p:cNvSpPr txBox="1"/>
          <p:nvPr/>
        </p:nvSpPr>
        <p:spPr>
          <a:xfrm>
            <a:off x="5854800" y="3027525"/>
            <a:ext cx="2565600" cy="12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fr" sz="1800">
                <a:solidFill>
                  <a:schemeClr val="dk1"/>
                </a:solidFill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echo $0</a:t>
            </a:r>
            <a:br>
              <a:rPr lang="fr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fr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affiche : bash</a:t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2850" y="-2"/>
            <a:ext cx="771829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29"/>
          <p:cNvSpPr/>
          <p:nvPr/>
        </p:nvSpPr>
        <p:spPr>
          <a:xfrm>
            <a:off x="3399950" y="4117050"/>
            <a:ext cx="3421800" cy="682800"/>
          </a:xfrm>
          <a:prstGeom prst="rect">
            <a:avLst/>
          </a:prstGeom>
          <a:solidFill>
            <a:srgbClr val="696868">
              <a:alpha val="85450"/>
            </a:srgbClr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3" name="Google Shape;193;p29"/>
          <p:cNvSpPr txBox="1"/>
          <p:nvPr>
            <p:ph type="title"/>
          </p:nvPr>
        </p:nvSpPr>
        <p:spPr>
          <a:xfrm>
            <a:off x="3457375" y="4042800"/>
            <a:ext cx="36768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</a:rPr>
              <a:t>Explorer son arbre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0"/>
          <p:cNvSpPr txBox="1"/>
          <p:nvPr>
            <p:ph type="title"/>
          </p:nvPr>
        </p:nvSpPr>
        <p:spPr>
          <a:xfrm>
            <a:off x="311700" y="315925"/>
            <a:ext cx="8520600" cy="136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pwd</a:t>
            </a:r>
            <a:r>
              <a:rPr lang="fr"/>
              <a:t> (</a:t>
            </a:r>
            <a:r>
              <a:rPr i="1" lang="fr"/>
              <a:t>Print Working Directory</a:t>
            </a:r>
            <a:r>
              <a:rPr lang="fr"/>
              <a:t>) – afficher le dossier où l’on se situe </a:t>
            </a:r>
            <a:endParaRPr/>
          </a:p>
        </p:txBody>
      </p:sp>
      <p:sp>
        <p:nvSpPr>
          <p:cNvPr id="199" name="Google Shape;199;p30"/>
          <p:cNvSpPr txBox="1"/>
          <p:nvPr>
            <p:ph idx="1" type="body"/>
          </p:nvPr>
        </p:nvSpPr>
        <p:spPr>
          <a:xfrm>
            <a:off x="311700" y="1879900"/>
            <a:ext cx="8520600" cy="26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Par défaut, la commande </a:t>
            </a: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pwd</a:t>
            </a:r>
            <a:r>
              <a:rPr lang="fr"/>
              <a:t> affiche : </a:t>
            </a: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/home/user_name</a:t>
            </a:r>
            <a:endParaRPr>
              <a:highlight>
                <a:srgbClr val="E0E0E0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En Bash le </a:t>
            </a: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/home/user_name</a:t>
            </a:r>
            <a:r>
              <a:rPr lang="fr"/>
              <a:t> peut être remplacé par </a:t>
            </a: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~</a:t>
            </a:r>
            <a:endParaRPr>
              <a:highlight>
                <a:srgbClr val="E0E0E0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Soit 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fr"/>
              <a:t>			</a:t>
            </a: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/home/user_name/psy3019 = ~/psy3019</a:t>
            </a:r>
            <a:endParaRPr>
              <a:highlight>
                <a:srgbClr val="E0E0E0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highlight>
                  <a:srgbClr val="D9D9D9"/>
                </a:highlight>
                <a:latin typeface="Roboto Mono"/>
                <a:ea typeface="Roboto Mono"/>
                <a:cs typeface="Roboto Mono"/>
                <a:sym typeface="Roboto Mono"/>
              </a:rPr>
              <a:t>ls</a:t>
            </a:r>
            <a:r>
              <a:rPr lang="fr"/>
              <a:t> (</a:t>
            </a:r>
            <a:r>
              <a:rPr i="1" lang="fr"/>
              <a:t>List to Screen</a:t>
            </a:r>
            <a:r>
              <a:rPr lang="fr"/>
              <a:t>) –</a:t>
            </a:r>
            <a:r>
              <a:rPr lang="fr"/>
              <a:t> </a:t>
            </a:r>
            <a:r>
              <a:rPr lang="fr"/>
              <a:t>lister les dossiers et fichiers</a:t>
            </a:r>
            <a:endParaRPr/>
          </a:p>
        </p:txBody>
      </p:sp>
      <p:sp>
        <p:nvSpPr>
          <p:cNvPr id="205" name="Google Shape;205;p31"/>
          <p:cNvSpPr txBox="1"/>
          <p:nvPr>
            <p:ph idx="1" type="body"/>
          </p:nvPr>
        </p:nvSpPr>
        <p:spPr>
          <a:xfrm>
            <a:off x="311700" y="1225225"/>
            <a:ext cx="8520600" cy="36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18288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	</a:t>
            </a:r>
            <a:r>
              <a:rPr lang="fr">
                <a:highlight>
                  <a:srgbClr val="D9D9D9"/>
                </a:highlight>
                <a:latin typeface="Roboto Mono"/>
                <a:ea typeface="Roboto Mono"/>
                <a:cs typeface="Roboto Mono"/>
                <a:sym typeface="Roboto Mono"/>
              </a:rPr>
              <a:t>ls chemin_dossier/</a:t>
            </a:r>
            <a:endParaRPr>
              <a:highlight>
                <a:srgbClr val="D9D9D9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>
                <a:highlight>
                  <a:srgbClr val="D9D9D9"/>
                </a:highlight>
                <a:latin typeface="Roboto Mono"/>
                <a:ea typeface="Roboto Mono"/>
                <a:cs typeface="Roboto Mono"/>
                <a:sym typeface="Roboto Mono"/>
              </a:rPr>
              <a:t>ls</a:t>
            </a:r>
            <a:r>
              <a:rPr lang="fr"/>
              <a:t> prend le dossier actuel si aucun </a:t>
            </a:r>
            <a:r>
              <a:rPr lang="fr">
                <a:highlight>
                  <a:srgbClr val="D9D9D9"/>
                </a:highlight>
                <a:latin typeface="Roboto Mono"/>
                <a:ea typeface="Roboto Mono"/>
                <a:cs typeface="Roboto Mono"/>
                <a:sym typeface="Roboto Mono"/>
              </a:rPr>
              <a:t>chemin_dossier/</a:t>
            </a:r>
            <a:r>
              <a:rPr lang="fr"/>
              <a:t> n’est donné.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Options fréquentes :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>
                <a:highlight>
                  <a:srgbClr val="D9D9D9"/>
                </a:highlight>
                <a:latin typeface="Roboto Mono"/>
                <a:ea typeface="Roboto Mono"/>
                <a:cs typeface="Roboto Mono"/>
                <a:sym typeface="Roboto Mono"/>
              </a:rPr>
              <a:t>a</a:t>
            </a:r>
            <a:r>
              <a:rPr lang="fr"/>
              <a:t> (</a:t>
            </a:r>
            <a:r>
              <a:rPr lang="fr">
                <a:highlight>
                  <a:srgbClr val="D9D9D9"/>
                </a:highlight>
                <a:latin typeface="Roboto Mono"/>
                <a:ea typeface="Roboto Mono"/>
                <a:cs typeface="Roboto Mono"/>
                <a:sym typeface="Roboto Mono"/>
              </a:rPr>
              <a:t>--all</a:t>
            </a:r>
            <a:r>
              <a:rPr lang="fr"/>
              <a:t>) 	: affiche tous les dossiers/fichiers,  vraiment tout ! 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fr">
                <a:highlight>
                  <a:srgbClr val="D9D9D9"/>
                </a:highlight>
                <a:latin typeface="Roboto Mono"/>
                <a:ea typeface="Roboto Mono"/>
                <a:cs typeface="Roboto Mono"/>
                <a:sym typeface="Roboto Mono"/>
              </a:rPr>
              <a:t>l</a:t>
            </a:r>
            <a:r>
              <a:rPr lang="fr"/>
              <a:t> 		: (L minuscule) : affiche le format ‘long’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Basé sur :</a:t>
            </a:r>
            <a:endParaRPr/>
          </a:p>
        </p:txBody>
      </p:sp>
      <p:sp>
        <p:nvSpPr>
          <p:cNvPr id="74" name="Google Shape;74;p14"/>
          <p:cNvSpPr txBox="1"/>
          <p:nvPr>
            <p:ph idx="1" type="body"/>
          </p:nvPr>
        </p:nvSpPr>
        <p:spPr>
          <a:xfrm>
            <a:off x="311700" y="1225225"/>
            <a:ext cx="8520600" cy="29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hlink"/>
                </a:solidFill>
                <a:hlinkClick r:id="rId3"/>
              </a:rPr>
              <a:t>https://github.com/neurodatascience/QLS-course-materials/tree/main/Lectures/2025/02_terminal-bash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hlink"/>
                </a:solidFill>
                <a:hlinkClick r:id="rId4"/>
              </a:rPr>
              <a:t>https://neurodatascience.github.io/QLS612-Overview/lectures-materials/2025/terminal_and_bash.html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hlink"/>
                </a:solidFill>
                <a:hlinkClick r:id="rId5"/>
              </a:rPr>
              <a:t>https://www.youtube.com/watch?v=N6soV0dlB-k&amp;list=PLfqBzCl5BL3-m9BH5qi4u4QzoJBC8Ze72&amp;index=4</a:t>
            </a:r>
            <a:r>
              <a:rPr lang="fr"/>
              <a:t>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hlink"/>
                </a:solidFill>
                <a:hlinkClick r:id="rId6"/>
              </a:rPr>
              <a:t>https://swcarpentry.github.io/shell-novice/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4"/>
          <p:cNvSpPr txBox="1"/>
          <p:nvPr/>
        </p:nvSpPr>
        <p:spPr>
          <a:xfrm>
            <a:off x="3788550" y="4291525"/>
            <a:ext cx="1566900" cy="5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6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Merci à eux !</a:t>
            </a:r>
            <a:endParaRPr sz="26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2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highlight>
                  <a:srgbClr val="D9D9D9"/>
                </a:highlight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fr"/>
              <a:t> et </a:t>
            </a:r>
            <a:r>
              <a:rPr lang="fr">
                <a:highlight>
                  <a:srgbClr val="D9D9D9"/>
                </a:highlight>
                <a:latin typeface="Roboto Mono"/>
                <a:ea typeface="Roboto Mono"/>
                <a:cs typeface="Roboto Mono"/>
                <a:sym typeface="Roboto Mono"/>
              </a:rPr>
              <a:t>..</a:t>
            </a:r>
            <a:r>
              <a:rPr lang="fr"/>
              <a:t> </a:t>
            </a:r>
            <a:r>
              <a:rPr lang="fr"/>
              <a:t>🤔</a:t>
            </a:r>
            <a:endParaRPr/>
          </a:p>
        </p:txBody>
      </p:sp>
      <p:sp>
        <p:nvSpPr>
          <p:cNvPr id="211" name="Google Shape;211;p32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.fichier ou .dossier/ représente du contenu caché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	Exemple : </a:t>
            </a: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.gitignore</a:t>
            </a:r>
            <a:endParaRPr>
              <a:highlight>
                <a:srgbClr val="E0E0E0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. représente l’endroit ou vous </a:t>
            </a:r>
            <a:r>
              <a:rPr lang="fr"/>
              <a:t>êtes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	Exemples : </a:t>
            </a: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code .</a:t>
            </a:r>
            <a:r>
              <a:rPr lang="fr"/>
              <a:t>  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.. représente le dossier parent</a:t>
            </a:r>
            <a:endParaRPr/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Exemple : </a:t>
            </a: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ls ..</a:t>
            </a:r>
            <a:r>
              <a:rPr lang="fr"/>
              <a:t> (liste le contenu du dossier parent)</a:t>
            </a:r>
            <a:endParaRPr/>
          </a:p>
          <a:p>
            <a:pPr indent="0" lvl="0" marL="13716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fr"/>
              <a:t>   </a:t>
            </a: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ls ../../../</a:t>
            </a:r>
            <a:r>
              <a:rPr lang="fr"/>
              <a:t> (liste le contenu du 3ème dossier parent) 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3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ls</a:t>
            </a:r>
            <a:r>
              <a:rPr lang="fr"/>
              <a:t> en format long </a:t>
            </a:r>
            <a:r>
              <a:rPr lang="fr"/>
              <a:t>🤔</a:t>
            </a:r>
            <a:endParaRPr/>
          </a:p>
        </p:txBody>
      </p:sp>
      <p:sp>
        <p:nvSpPr>
          <p:cNvPr id="217" name="Google Shape;217;p33"/>
          <p:cNvSpPr txBox="1"/>
          <p:nvPr>
            <p:ph idx="1" type="body"/>
          </p:nvPr>
        </p:nvSpPr>
        <p:spPr>
          <a:xfrm>
            <a:off x="311700" y="1225225"/>
            <a:ext cx="49068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000"/>
              <a:t>drwxrwxr-x </a:t>
            </a:r>
            <a:r>
              <a:rPr lang="fr" sz="1000"/>
              <a:t>7 hugo hugo 4096 janv. 19 11:21 bids_stroop_dataset</a:t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fr" sz="1000"/>
              <a:t>         |          |	|───┘	       |		|		│</a:t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fr" sz="1000"/>
              <a:t>         </a:t>
            </a:r>
            <a:r>
              <a:rPr lang="fr" sz="1000"/>
              <a:t>|	       | 	|	       |		|		Nom de fichier</a:t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fr" sz="1000"/>
              <a:t>         |	       |	|	       |		Date &amp; heure de la dernière modification</a:t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fr" sz="1000"/>
              <a:t>         |	       |	|	Taille (en bits, ajouter -h pour avoir les octets)</a:t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fr" sz="1000"/>
              <a:t>         |	       |	Propriétaires</a:t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fr" sz="1000"/>
              <a:t>         |          | Nombre de dossiers+fichiers</a:t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000"/>
              <a:t> Permissions + type </a:t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218" name="Google Shape;218;p33"/>
          <p:cNvSpPr txBox="1"/>
          <p:nvPr/>
        </p:nvSpPr>
        <p:spPr>
          <a:xfrm>
            <a:off x="5773950" y="1823875"/>
            <a:ext cx="2814900" cy="12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27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    rwx rwx r-x </a:t>
            </a:r>
            <a:endParaRPr sz="27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9" name="Google Shape;219;p33"/>
          <p:cNvSpPr txBox="1"/>
          <p:nvPr/>
        </p:nvSpPr>
        <p:spPr>
          <a:xfrm>
            <a:off x="5468125" y="2392625"/>
            <a:ext cx="10488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 = di</a:t>
            </a:r>
            <a:r>
              <a:rPr lang="fr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r</a:t>
            </a:r>
            <a:r>
              <a:rPr lang="fr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ectory</a:t>
            </a:r>
            <a:endParaRPr sz="1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- = file</a:t>
            </a:r>
            <a:endParaRPr sz="1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 = links</a:t>
            </a:r>
            <a:endParaRPr sz="1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20" name="Google Shape;220;p33"/>
          <p:cNvSpPr txBox="1"/>
          <p:nvPr/>
        </p:nvSpPr>
        <p:spPr>
          <a:xfrm>
            <a:off x="6335725" y="1443175"/>
            <a:ext cx="2041200" cy="3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Autorisations</a:t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21" name="Google Shape;221;p33"/>
          <p:cNvSpPr txBox="1"/>
          <p:nvPr/>
        </p:nvSpPr>
        <p:spPr>
          <a:xfrm>
            <a:off x="5688925" y="1443175"/>
            <a:ext cx="732000" cy="3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Type</a:t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22" name="Google Shape;222;p33"/>
          <p:cNvSpPr txBox="1"/>
          <p:nvPr/>
        </p:nvSpPr>
        <p:spPr>
          <a:xfrm>
            <a:off x="6420925" y="2342575"/>
            <a:ext cx="1747500" cy="7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r = read</a:t>
            </a:r>
            <a:endParaRPr sz="1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w = write</a:t>
            </a:r>
            <a:endParaRPr sz="1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x = execut</a:t>
            </a:r>
            <a:endParaRPr sz="1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- = no autorisation</a:t>
            </a:r>
            <a:endParaRPr sz="1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tree</a:t>
            </a:r>
            <a:r>
              <a:rPr lang="fr"/>
              <a:t> – afficher l’arborescence d’un dossier</a:t>
            </a:r>
            <a:endParaRPr/>
          </a:p>
        </p:txBody>
      </p:sp>
      <p:sp>
        <p:nvSpPr>
          <p:cNvPr id="228" name="Google Shape;228;p34"/>
          <p:cNvSpPr txBox="1"/>
          <p:nvPr>
            <p:ph idx="1" type="body"/>
          </p:nvPr>
        </p:nvSpPr>
        <p:spPr>
          <a:xfrm>
            <a:off x="311700" y="1225225"/>
            <a:ext cx="8520600" cy="371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18288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	</a:t>
            </a: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tree chemin_dossier/</a:t>
            </a:r>
            <a:endParaRPr>
              <a:highlight>
                <a:srgbClr val="E0E0E0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Tree prend le dossier actuel </a:t>
            </a:r>
            <a:r>
              <a:rPr lang="fr"/>
              <a:t>par</a:t>
            </a:r>
            <a:r>
              <a:rPr lang="fr"/>
              <a:t> défaut.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Options fréquente 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P X </a:t>
            </a:r>
            <a:r>
              <a:rPr lang="fr"/>
              <a:t>: affiche seulement les chemins où le pattern X est respecté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--filelimit X</a:t>
            </a:r>
            <a:r>
              <a:rPr lang="fr"/>
              <a:t> : affiche seulement les dossiers contenant X  fichier ou moins</a:t>
            </a:r>
            <a:endParaRPr/>
          </a:p>
        </p:txBody>
      </p:sp>
      <p:pic>
        <p:nvPicPr>
          <p:cNvPr id="229" name="Google Shape;22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0075" y="1103625"/>
            <a:ext cx="1777875" cy="206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cd</a:t>
            </a:r>
            <a:r>
              <a:rPr lang="fr"/>
              <a:t> (</a:t>
            </a:r>
            <a:r>
              <a:rPr i="1" lang="fr"/>
              <a:t>Change Directory</a:t>
            </a:r>
            <a:r>
              <a:rPr lang="fr"/>
              <a:t>) – changer de dossier</a:t>
            </a:r>
            <a:endParaRPr/>
          </a:p>
        </p:txBody>
      </p:sp>
      <p:sp>
        <p:nvSpPr>
          <p:cNvPr id="235" name="Google Shape;235;p35"/>
          <p:cNvSpPr txBox="1"/>
          <p:nvPr>
            <p:ph idx="1" type="body"/>
          </p:nvPr>
        </p:nvSpPr>
        <p:spPr>
          <a:xfrm>
            <a:off x="311700" y="1228125"/>
            <a:ext cx="5354700" cy="389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	</a:t>
            </a: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cd chemin_dossier</a:t>
            </a:r>
            <a:endParaRPr>
              <a:highlight>
                <a:srgbClr val="E0E0E0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Utilisation fréquente :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cd</a:t>
            </a:r>
            <a:r>
              <a:rPr lang="fr"/>
              <a:t> = </a:t>
            </a: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cd ~</a:t>
            </a:r>
            <a:r>
              <a:rPr lang="fr"/>
              <a:t> = </a:t>
            </a: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cd /home/user_name</a:t>
            </a:r>
            <a:endParaRPr>
              <a:highlight>
                <a:srgbClr val="E0E0E0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cd - </a:t>
            </a:r>
            <a:r>
              <a:rPr lang="fr"/>
              <a:t>: revient au dernier dossier visité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Quiz sur le </a:t>
            </a: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fr"/>
              <a:t> et </a:t>
            </a: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..</a:t>
            </a:r>
            <a:r>
              <a:rPr lang="fr"/>
              <a:t> 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Font typeface="Roboto Mono"/>
              <a:buChar char="-"/>
            </a:pPr>
            <a:r>
              <a:rPr lang="fr">
                <a:latin typeface="Roboto Mono"/>
                <a:ea typeface="Roboto Mono"/>
                <a:cs typeface="Roboto Mono"/>
                <a:sym typeface="Roboto Mono"/>
              </a:rPr>
              <a:t>cd .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 Mono"/>
              <a:buChar char="-"/>
            </a:pPr>
            <a:r>
              <a:rPr lang="fr">
                <a:latin typeface="Roboto Mono"/>
                <a:ea typeface="Roboto Mono"/>
                <a:cs typeface="Roboto Mono"/>
                <a:sym typeface="Roboto Mono"/>
              </a:rPr>
              <a:t>cd ../../</a:t>
            </a:r>
            <a:r>
              <a:rPr lang="fr">
                <a:latin typeface="Roboto Mono"/>
                <a:ea typeface="Roboto Mono"/>
                <a:cs typeface="Roboto Mono"/>
                <a:sym typeface="Roboto Mono"/>
              </a:rPr>
              <a:t>..</a:t>
            </a:r>
            <a:r>
              <a:rPr lang="fr">
                <a:latin typeface="Roboto Mono"/>
                <a:ea typeface="Roboto Mono"/>
                <a:cs typeface="Roboto Mono"/>
                <a:sym typeface="Roboto Mono"/>
              </a:rPr>
              <a:t>/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 Mono"/>
              <a:buChar char="-"/>
            </a:pPr>
            <a:r>
              <a:rPr lang="fr">
                <a:latin typeface="Roboto Mono"/>
                <a:ea typeface="Roboto Mono"/>
                <a:cs typeface="Roboto Mono"/>
                <a:sym typeface="Roboto Mono"/>
              </a:rPr>
              <a:t>cd ../dossier/	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236" name="Google Shape;23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6600" y="1587579"/>
            <a:ext cx="3345700" cy="23172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600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cat/ head</a:t>
            </a:r>
            <a:r>
              <a:rPr lang="fr" sz="2600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/ </a:t>
            </a:r>
            <a:r>
              <a:rPr lang="fr" sz="2600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less</a:t>
            </a:r>
            <a:r>
              <a:rPr lang="fr"/>
              <a:t> – afficher le contenu d’un fichier</a:t>
            </a:r>
            <a:endParaRPr/>
          </a:p>
        </p:txBody>
      </p:sp>
      <p:sp>
        <p:nvSpPr>
          <p:cNvPr id="242" name="Google Shape;242;p36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cat fichier.txt</a:t>
            </a:r>
            <a:r>
              <a:rPr lang="fr"/>
              <a:t> : affiche tout le contenu de fichier.txt dans le terminal.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	Cat peut prendre plusieur fichiers en argument, dans ce cas leur 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contenue est </a:t>
            </a:r>
            <a:r>
              <a:rPr lang="fr"/>
              <a:t>concaténer</a:t>
            </a:r>
            <a:r>
              <a:rPr lang="fr"/>
              <a:t> et afficher dans le terminal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head fichier.txt</a:t>
            </a:r>
            <a:r>
              <a:rPr lang="fr"/>
              <a:t> : affiche les 10 premières lignes de fichier.txt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less fichier.txt</a:t>
            </a:r>
            <a:r>
              <a:rPr lang="fr"/>
              <a:t> : affiche fichier.txt tout en te permettant de scroller</a:t>
            </a:r>
            <a:endParaRPr/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(CTRL+Q) pour quitter la fen</a:t>
            </a:r>
            <a:r>
              <a:rPr lang="fr"/>
              <a:t>être de less</a:t>
            </a:r>
            <a:endParaRPr/>
          </a:p>
          <a:p>
            <a:pPr indent="45720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7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find</a:t>
            </a:r>
            <a:r>
              <a:rPr lang="fr"/>
              <a:t> – trouver des fichiers</a:t>
            </a:r>
            <a:endParaRPr/>
          </a:p>
        </p:txBody>
      </p:sp>
      <p:sp>
        <p:nvSpPr>
          <p:cNvPr id="248" name="Google Shape;248;p37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13716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find chemin -options expression</a:t>
            </a:r>
            <a:endParaRPr>
              <a:highlight>
                <a:srgbClr val="E0E0E0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6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Options fréquente :</a:t>
            </a:r>
            <a:endParaRPr/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	</a:t>
            </a:r>
            <a:r>
              <a:rPr lang="fr" sz="1600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find ./ -size +1M</a:t>
            </a:r>
            <a:r>
              <a:rPr lang="fr"/>
              <a:t> ou</a:t>
            </a:r>
            <a:r>
              <a:rPr lang="fr" sz="1600"/>
              <a:t> </a:t>
            </a:r>
            <a:r>
              <a:rPr lang="fr" sz="1600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-1M</a:t>
            </a:r>
            <a:r>
              <a:rPr lang="fr"/>
              <a:t> (</a:t>
            </a:r>
            <a:r>
              <a:rPr lang="fr" sz="1400"/>
              <a:t>1c=1 byte, 1k=1 kilobyte, </a:t>
            </a:r>
            <a:r>
              <a:rPr lang="fr" sz="1400"/>
              <a:t>1M=</a:t>
            </a:r>
            <a:r>
              <a:rPr lang="fr" sz="1400"/>
              <a:t>1 megabyte, </a:t>
            </a:r>
            <a:r>
              <a:rPr lang="fr" sz="1400"/>
              <a:t>1G=</a:t>
            </a:r>
            <a:r>
              <a:rPr lang="fr" sz="1400"/>
              <a:t>1 gigabyte</a:t>
            </a:r>
            <a:r>
              <a:rPr lang="fr"/>
              <a:t>)</a:t>
            </a:r>
            <a:endParaRPr/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	</a:t>
            </a: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find ./ -name *.txt</a:t>
            </a:r>
            <a:endParaRPr>
              <a:highlight>
                <a:srgbClr val="E0E0E0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	</a:t>
            </a: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find ./ -maxdepth 3</a:t>
            </a:r>
            <a:endParaRPr>
              <a:highlight>
                <a:srgbClr val="E0E0E0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	</a:t>
            </a: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find ./ -type f</a:t>
            </a:r>
            <a:r>
              <a:rPr lang="fr"/>
              <a:t> (</a:t>
            </a:r>
            <a:r>
              <a:rPr lang="fr" sz="1400"/>
              <a:t>ou d=directory, l=symbolic link, etc..</a:t>
            </a:r>
            <a:r>
              <a:rPr lang="fr"/>
              <a:t>)</a:t>
            </a:r>
            <a:endParaRPr/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49" name="Google Shape;249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47924" y="192424"/>
            <a:ext cx="2397975" cy="1595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8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grep</a:t>
            </a:r>
            <a:r>
              <a:rPr lang="fr"/>
              <a:t> – trouver des </a:t>
            </a:r>
            <a:r>
              <a:rPr lang="fr"/>
              <a:t>patterns</a:t>
            </a:r>
            <a:r>
              <a:rPr lang="fr"/>
              <a:t> dans des fichiers</a:t>
            </a:r>
            <a:endParaRPr/>
          </a:p>
        </p:txBody>
      </p:sp>
      <p:sp>
        <p:nvSpPr>
          <p:cNvPr id="255" name="Google Shape;255;p38"/>
          <p:cNvSpPr txBox="1"/>
          <p:nvPr>
            <p:ph idx="1" type="body"/>
          </p:nvPr>
        </p:nvSpPr>
        <p:spPr>
          <a:xfrm>
            <a:off x="311700" y="1225225"/>
            <a:ext cx="8520600" cy="377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13716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grep -option pattern chemin_fichiers</a:t>
            </a:r>
            <a:endParaRPr>
              <a:highlight>
                <a:srgbClr val="E0E0E0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Exemple : </a:t>
            </a:r>
            <a:r>
              <a:rPr lang="fr" sz="1500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grep ‘</a:t>
            </a:r>
            <a:r>
              <a:rPr lang="fr" sz="1500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^Bonjour’</a:t>
            </a:r>
            <a:r>
              <a:rPr lang="fr" sz="1500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 Salutations.txt</a:t>
            </a:r>
            <a:r>
              <a:rPr lang="fr"/>
              <a:t> ou </a:t>
            </a:r>
            <a:r>
              <a:rPr lang="fr" sz="1500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grep ‘Au Revoir$’ Adieu.txt</a:t>
            </a:r>
            <a:endParaRPr sz="1500">
              <a:highlight>
                <a:srgbClr val="E0E0E0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Options fréquentes 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	</a:t>
            </a:r>
            <a:r>
              <a:rPr lang="fr" sz="1500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grep -l ‘pattern’ *</a:t>
            </a:r>
            <a:r>
              <a:rPr lang="fr"/>
              <a:t> : donne le nom des fichiers ou ‘pattern’ est présent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	</a:t>
            </a:r>
            <a:r>
              <a:rPr lang="fr" sz="1500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grep -w ‘pattern’ *</a:t>
            </a:r>
            <a:r>
              <a:rPr lang="fr"/>
              <a:t> : retourne les lignes ou pattern est un mot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	</a:t>
            </a:r>
            <a:r>
              <a:rPr lang="fr" sz="1500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grep -C[n lignes] ‘pattern’ *</a:t>
            </a:r>
            <a:r>
              <a:rPr lang="fr"/>
              <a:t> : retourne n lignes avant et après ‘pattern’</a:t>
            </a:r>
            <a:endParaRPr sz="1200">
              <a:highlight>
                <a:srgbClr val="E0E0E0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6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	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	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9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Cheatsheet – Explorer son arbre</a:t>
            </a:r>
            <a:endParaRPr/>
          </a:p>
        </p:txBody>
      </p:sp>
      <p:sp>
        <p:nvSpPr>
          <p:cNvPr id="261" name="Google Shape;261;p39"/>
          <p:cNvSpPr txBox="1"/>
          <p:nvPr>
            <p:ph idx="1" type="body"/>
          </p:nvPr>
        </p:nvSpPr>
        <p:spPr>
          <a:xfrm>
            <a:off x="311700" y="1935050"/>
            <a:ext cx="8520600" cy="264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pwd</a:t>
            </a:r>
            <a:r>
              <a:rPr lang="fr"/>
              <a:t> (</a:t>
            </a:r>
            <a:r>
              <a:rPr i="1" lang="fr"/>
              <a:t>Print Working Directory</a:t>
            </a:r>
            <a:r>
              <a:rPr lang="fr"/>
              <a:t>) - Où suis-je 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ls</a:t>
            </a:r>
            <a:r>
              <a:rPr lang="fr"/>
              <a:t> (</a:t>
            </a:r>
            <a:r>
              <a:rPr i="1" lang="fr"/>
              <a:t>List to Screen</a:t>
            </a:r>
            <a:r>
              <a:rPr lang="fr"/>
              <a:t>) et tree - Qu’y a-t-il autour de moi 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cd</a:t>
            </a:r>
            <a:r>
              <a:rPr lang="fr"/>
              <a:t> (</a:t>
            </a:r>
            <a:r>
              <a:rPr i="1" lang="fr"/>
              <a:t>Change Directory</a:t>
            </a:r>
            <a:r>
              <a:rPr lang="fr"/>
              <a:t>) - Je veux aller là-bas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cat / head / less</a:t>
            </a:r>
            <a:r>
              <a:rPr lang="fr"/>
              <a:t> - Je veux voir ce qu’il y a dans cette feuille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find</a:t>
            </a:r>
            <a:r>
              <a:rPr lang="fr"/>
              <a:t> - Je veux chercher quelque chose sur cette branche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gred</a:t>
            </a:r>
            <a:r>
              <a:rPr lang="fr"/>
              <a:t> - Je veux chercher quelque chose sur cette feuille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Google Shape;26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0250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40"/>
          <p:cNvSpPr/>
          <p:nvPr/>
        </p:nvSpPr>
        <p:spPr>
          <a:xfrm>
            <a:off x="2246750" y="4261525"/>
            <a:ext cx="3352500" cy="701100"/>
          </a:xfrm>
          <a:prstGeom prst="rect">
            <a:avLst/>
          </a:prstGeom>
          <a:solidFill>
            <a:srgbClr val="696868">
              <a:alpha val="75000"/>
            </a:srgbClr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8" name="Google Shape;268;p40"/>
          <p:cNvSpPr txBox="1"/>
          <p:nvPr>
            <p:ph type="title"/>
          </p:nvPr>
        </p:nvSpPr>
        <p:spPr>
          <a:xfrm>
            <a:off x="2246750" y="4355725"/>
            <a:ext cx="3527100" cy="64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</a:rPr>
              <a:t>Façonner son arbre 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m</a:t>
            </a: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kdir</a:t>
            </a:r>
            <a:r>
              <a:rPr lang="fr"/>
              <a:t> – (</a:t>
            </a:r>
            <a:r>
              <a:rPr i="1" lang="fr"/>
              <a:t>MaKe DIRectory</a:t>
            </a:r>
            <a:r>
              <a:rPr lang="fr"/>
              <a:t>) - créer un dossier</a:t>
            </a:r>
            <a:endParaRPr/>
          </a:p>
        </p:txBody>
      </p:sp>
      <p:sp>
        <p:nvSpPr>
          <p:cNvPr id="274" name="Google Shape;274;p41"/>
          <p:cNvSpPr txBox="1"/>
          <p:nvPr>
            <p:ph idx="1" type="body"/>
          </p:nvPr>
        </p:nvSpPr>
        <p:spPr>
          <a:xfrm>
            <a:off x="311700" y="1225225"/>
            <a:ext cx="56307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mkdir nouveau_dossier1 nouveau_dossier2</a:t>
            </a:r>
            <a:r>
              <a:rPr lang="fr"/>
              <a:t> (etc..)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Option fréquente: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-p(--parents)</a:t>
            </a:r>
            <a:r>
              <a:rPr lang="fr"/>
              <a:t> : créer les répertoires parents nécessaires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fr"/>
              <a:t>Exemple : </a:t>
            </a: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mkdir -m nouveau_dossier/le_suivant/etc/etc</a:t>
            </a:r>
            <a:endParaRPr>
              <a:highlight>
                <a:srgbClr val="E0E0E0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275" name="Google Shape;275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0100" y="2648050"/>
            <a:ext cx="3112200" cy="207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Set-up</a:t>
            </a:r>
            <a:endParaRPr/>
          </a:p>
        </p:txBody>
      </p:sp>
      <p:sp>
        <p:nvSpPr>
          <p:cNvPr id="81" name="Google Shape;81;p15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Entrez 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git clone </a:t>
            </a:r>
            <a:r>
              <a:rPr lang="fr" u="sng">
                <a:solidFill>
                  <a:schemeClr val="hlink"/>
                </a:solidFill>
                <a:hlinkClick r:id="rId3"/>
              </a:rPr>
              <a:t>https://github.com/psy3019-6973/h2026-exercises.git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Entrez la commande ci-dessous dans le repo du cours, si le clone est déjà fait 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fr"/>
              <a:t>git pull origin main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2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nano</a:t>
            </a:r>
            <a:r>
              <a:rPr lang="fr"/>
              <a:t> – créer un fichier et </a:t>
            </a:r>
            <a:r>
              <a:rPr lang="fr"/>
              <a:t>éditer</a:t>
            </a:r>
            <a:r>
              <a:rPr lang="fr"/>
              <a:t> un texte</a:t>
            </a:r>
            <a:endParaRPr/>
          </a:p>
        </p:txBody>
      </p:sp>
      <p:sp>
        <p:nvSpPr>
          <p:cNvPr id="281" name="Google Shape;281;p42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22860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	nano fichier.xxx</a:t>
            </a:r>
            <a:endParaRPr>
              <a:highlight>
                <a:srgbClr val="E0E0E0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Raccourcis indispensables (t</a:t>
            </a:r>
            <a:r>
              <a:rPr lang="fr"/>
              <a:t>ous sont expliqués en bas de l’écran</a:t>
            </a:r>
            <a:r>
              <a:rPr lang="fr"/>
              <a:t>):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CTRL + S - Sauvegarde les changements effectués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CTRL + X - Ferme l’éditeur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CTRL + Maj + C - Copier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CTRL + Maj + V - Coller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3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touch</a:t>
            </a:r>
            <a:r>
              <a:rPr lang="fr"/>
              <a:t> – créer un fichier vide</a:t>
            </a:r>
            <a:endParaRPr/>
          </a:p>
        </p:txBody>
      </p:sp>
      <p:sp>
        <p:nvSpPr>
          <p:cNvPr id="287" name="Google Shape;287;p43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18288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	touch nouveau_fichier</a:t>
            </a:r>
            <a:endParaRPr>
              <a:highlight>
                <a:srgbClr val="E0E0E0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fr"/>
              <a:t>Permet de créer un fichier sans avoir à </a:t>
            </a:r>
            <a:r>
              <a:rPr lang="fr"/>
              <a:t>l'éditer</a:t>
            </a:r>
            <a:r>
              <a:rPr lang="fr"/>
              <a:t> manuellement, contrairement à nano.</a:t>
            </a:r>
            <a:endParaRPr baseline="3000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rm</a:t>
            </a:r>
            <a:r>
              <a:rPr lang="fr"/>
              <a:t> (</a:t>
            </a:r>
            <a:r>
              <a:rPr i="1" lang="fr"/>
              <a:t>ReMove</a:t>
            </a:r>
            <a:r>
              <a:rPr lang="fr"/>
              <a:t>) – Effacer</a:t>
            </a:r>
            <a:endParaRPr/>
          </a:p>
        </p:txBody>
      </p:sp>
      <p:sp>
        <p:nvSpPr>
          <p:cNvPr id="293" name="Google Shape;293;p4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	</a:t>
            </a: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rm chemin_à_supprimer</a:t>
            </a:r>
            <a:endParaRPr>
              <a:highlight>
                <a:srgbClr val="E0E0E0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⚠️ Si chemin_à_supprimer pointe vers un dossier, alors on a une erreur !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Options fréquentes 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-r (--recursive)</a:t>
            </a:r>
            <a:r>
              <a:rPr lang="fr"/>
              <a:t> - permet de supprimer un dossier et tout son contenu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-f (--force)</a:t>
            </a:r>
            <a:r>
              <a:rPr lang="fr"/>
              <a:t> - force la suppression de certains fichiers protégés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94" name="Google Shape;294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85625" y="357075"/>
            <a:ext cx="2552700" cy="179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mv</a:t>
            </a:r>
            <a:r>
              <a:rPr lang="fr"/>
              <a:t> (</a:t>
            </a:r>
            <a:r>
              <a:rPr i="1" lang="fr"/>
              <a:t>MoVe</a:t>
            </a:r>
            <a:r>
              <a:rPr lang="fr"/>
              <a:t>) – Bouger ou renommer</a:t>
            </a:r>
            <a:endParaRPr/>
          </a:p>
        </p:txBody>
      </p:sp>
      <p:sp>
        <p:nvSpPr>
          <p:cNvPr id="300" name="Google Shape;300;p45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Utilisation pour bouger 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	</a:t>
            </a: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mv chemin_actuel1 chemin_actuel2 … chemin_future</a:t>
            </a:r>
            <a:endParaRPr>
              <a:highlight>
                <a:srgbClr val="E0E0E0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Utilisation renommer 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	</a:t>
            </a: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mv nom_actuel nom_future</a:t>
            </a:r>
            <a:endParaRPr>
              <a:highlight>
                <a:srgbClr val="E0E0E0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⚠️ Si le nom_future est identique au nom d’un fichier pré-existant, alors ce dernier est </a:t>
            </a:r>
            <a:r>
              <a:rPr lang="fr"/>
              <a:t>écrasé</a:t>
            </a:r>
            <a:r>
              <a:rPr lang="fr"/>
              <a:t>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01" name="Google Shape;301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66175" y="200625"/>
            <a:ext cx="2395449" cy="159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4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cp</a:t>
            </a:r>
            <a:r>
              <a:rPr lang="fr"/>
              <a:t> (</a:t>
            </a:r>
            <a:r>
              <a:rPr i="1" lang="fr"/>
              <a:t>CoPy</a:t>
            </a:r>
            <a:r>
              <a:rPr lang="fr"/>
              <a:t>) – Copier </a:t>
            </a:r>
            <a:endParaRPr/>
          </a:p>
        </p:txBody>
      </p:sp>
      <p:sp>
        <p:nvSpPr>
          <p:cNvPr id="307" name="Google Shape;307;p46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18288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	</a:t>
            </a: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cp chemin_actuel chemin_futur</a:t>
            </a:r>
            <a:endParaRPr>
              <a:highlight>
                <a:srgbClr val="E0E0E0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/>
              <a:t>⚠️ Si chemin_actuel pointe vers un dossier, alors on a une erreur !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/>
              <a:t>Option fréquente 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	</a:t>
            </a: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-r (--recursive)</a:t>
            </a:r>
            <a:r>
              <a:rPr lang="fr"/>
              <a:t> - permet de copier un dossier avec tout son contenu.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7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rsync</a:t>
            </a:r>
            <a:r>
              <a:rPr lang="fr"/>
              <a:t> – Synchroniser deux dossiers</a:t>
            </a:r>
            <a:endParaRPr/>
          </a:p>
        </p:txBody>
      </p:sp>
      <p:sp>
        <p:nvSpPr>
          <p:cNvPr id="313" name="Google Shape;313;p47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rsync </a:t>
            </a: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chemin_synchronisant</a:t>
            </a: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chemin_synchronisé</a:t>
            </a:r>
            <a:endParaRPr>
              <a:highlight>
                <a:srgbClr val="E0E0E0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Utile très puissant pour transférer des fichiers d’un endroit à un autre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Options fréquentes 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fr"/>
              <a:t>--exclude=PATTERN : exclut PATTERN de la synchronisation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fr"/>
              <a:t>exemple : --exclude=’sub-01/’ va exclure tous les chemins où ‘sub-01’ est présent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fr"/>
              <a:t>--include=PATTERN : inclut PATTERN dans la synchronisation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fr"/>
              <a:t>--progress : montre une barre de progression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fr"/>
              <a:t>-z : compresse les fichiers durant le transfert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fr"/>
              <a:t>--remove-source-files : supprime le contenu dans le dossier synchronisant une fois le transfert effectué 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48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Cheatsheet</a:t>
            </a:r>
            <a:r>
              <a:rPr lang="fr"/>
              <a:t> – Façonner son arbre</a:t>
            </a:r>
            <a:endParaRPr/>
          </a:p>
        </p:txBody>
      </p:sp>
      <p:sp>
        <p:nvSpPr>
          <p:cNvPr id="319" name="Google Shape;319;p48"/>
          <p:cNvSpPr txBox="1"/>
          <p:nvPr>
            <p:ph idx="1" type="body"/>
          </p:nvPr>
        </p:nvSpPr>
        <p:spPr>
          <a:xfrm>
            <a:off x="311700" y="1605075"/>
            <a:ext cx="8520600" cy="297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mkdir</a:t>
            </a:r>
            <a:r>
              <a:rPr lang="fr"/>
              <a:t> - (MaKe DIRectory) - Créer un un branche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nano</a:t>
            </a:r>
            <a:r>
              <a:rPr lang="fr"/>
              <a:t> - Éditeur de feuille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mv</a:t>
            </a:r>
            <a:r>
              <a:rPr lang="fr"/>
              <a:t> (MoVe) - Bouger ou renommer des branches/feuilles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cp</a:t>
            </a:r>
            <a:r>
              <a:rPr lang="fr"/>
              <a:t> (CoPy) - Copier des feuilles, avec ou sans leur branche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rsync</a:t>
            </a:r>
            <a:r>
              <a:rPr lang="fr"/>
              <a:t> - Synchroniser le contenu de deux branches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rm</a:t>
            </a:r>
            <a:r>
              <a:rPr lang="fr"/>
              <a:t> (ReMove) - Enlever des feuilles/branches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4" name="Google Shape;324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11800" y="0"/>
            <a:ext cx="450055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49"/>
          <p:cNvSpPr txBox="1"/>
          <p:nvPr>
            <p:ph type="title"/>
          </p:nvPr>
        </p:nvSpPr>
        <p:spPr>
          <a:xfrm>
            <a:off x="311700" y="315925"/>
            <a:ext cx="3982800" cy="175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Donner de la vie et du travail à son arbre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50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Les </a:t>
            </a:r>
            <a:r>
              <a:rPr lang="fr"/>
              <a:t>scripts</a:t>
            </a:r>
            <a:r>
              <a:rPr lang="fr"/>
              <a:t>  </a:t>
            </a:r>
            <a:endParaRPr/>
          </a:p>
        </p:txBody>
      </p:sp>
      <p:sp>
        <p:nvSpPr>
          <p:cNvPr id="331" name="Google Shape;331;p50"/>
          <p:cNvSpPr txBox="1"/>
          <p:nvPr>
            <p:ph idx="1" type="body"/>
          </p:nvPr>
        </p:nvSpPr>
        <p:spPr>
          <a:xfrm>
            <a:off x="311700" y="1225225"/>
            <a:ext cx="8520600" cy="37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Si le script est exécutable et en bash :</a:t>
            </a:r>
            <a:endParaRPr/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Simplement écrire le nom chemin jusqu’au script</a:t>
            </a:r>
            <a:endParaRPr/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Ne pas oublier d’indiquer le début du chemin avec .	/ ou ~/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Si le script n’est pas exécutable ou qu’il n’est pas en bash: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	</a:t>
            </a:r>
            <a:r>
              <a:rPr lang="fr"/>
              <a:t>D'abord</a:t>
            </a:r>
            <a:r>
              <a:rPr lang="fr"/>
              <a:t> indiquer le langage utilisé, exemple : bash ou python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	Puis entrer le chemin sans se préoccuper de son début (.</a:t>
            </a:r>
            <a:r>
              <a:rPr lang="fr"/>
              <a:t>/ ou ~/</a:t>
            </a:r>
            <a:r>
              <a:rPr lang="fr"/>
              <a:t>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La deuxième option marche pour tous les fichiers, m</a:t>
            </a:r>
            <a:r>
              <a:rPr lang="fr"/>
              <a:t>ême exécutable en bash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fr"/>
              <a:t> </a:t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5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chmod</a:t>
            </a:r>
            <a:r>
              <a:rPr lang="fr" sz="4100"/>
              <a:t> (</a:t>
            </a:r>
            <a:r>
              <a:rPr i="1" lang="fr" sz="4100"/>
              <a:t>CHange MODe</a:t>
            </a:r>
            <a:r>
              <a:rPr lang="fr" sz="4100"/>
              <a:t>) – changer les autorisations</a:t>
            </a:r>
            <a:endParaRPr sz="4100"/>
          </a:p>
        </p:txBody>
      </p:sp>
      <p:sp>
        <p:nvSpPr>
          <p:cNvPr id="337" name="Google Shape;337;p51"/>
          <p:cNvSpPr txBox="1"/>
          <p:nvPr>
            <p:ph idx="1" type="body"/>
          </p:nvPr>
        </p:nvSpPr>
        <p:spPr>
          <a:xfrm>
            <a:off x="311700" y="1225225"/>
            <a:ext cx="8770500" cy="383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18288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 sz="1500"/>
              <a:t>	</a:t>
            </a:r>
            <a:r>
              <a:rPr lang="fr" sz="1500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chmod options </a:t>
            </a:r>
            <a:r>
              <a:rPr lang="fr" sz="1500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chemin_jusquau_fichier</a:t>
            </a:r>
            <a:endParaRPr sz="1500">
              <a:highlight>
                <a:srgbClr val="E0E0E0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 sz="1500"/>
              <a:t>Les options :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 sz="1500"/>
              <a:t>	u/g/o/a : indique qui a les autorisations (user, group, other, all, prend par défaut all)</a:t>
            </a:r>
            <a:endParaRPr sz="1500"/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 sz="1500"/>
              <a:t>-/+ : pour enlever ou ajouter des autorisations</a:t>
            </a:r>
            <a:endParaRPr sz="1500"/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 sz="1500"/>
              <a:t>r/w/x : pour lire, écrire ou rendre un fichier exécutable</a:t>
            </a:r>
            <a:endParaRPr baseline="-25000"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 sz="1500"/>
              <a:t>Exemple : </a:t>
            </a:r>
            <a:r>
              <a:rPr lang="fr" sz="1500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chmod u+wr,g-x,o-rwx chemin_jusquau_fichier</a:t>
            </a:r>
            <a:endParaRPr sz="1500">
              <a:highlight>
                <a:srgbClr val="E0E0E0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 sz="1500"/>
              <a:t>		</a:t>
            </a:r>
            <a:r>
              <a:rPr lang="fr" sz="1500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chmod +rx,-w</a:t>
            </a:r>
            <a:endParaRPr sz="1500">
              <a:highlight>
                <a:srgbClr val="E0E0E0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 sz="1500"/>
              <a:t>	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2225" y="152400"/>
            <a:ext cx="483870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2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Les cha</a:t>
            </a:r>
            <a:r>
              <a:rPr lang="fr"/>
              <a:t>înes de commande</a:t>
            </a:r>
            <a:r>
              <a:rPr lang="fr"/>
              <a:t> (pipes)</a:t>
            </a:r>
            <a:endParaRPr/>
          </a:p>
        </p:txBody>
      </p:sp>
      <p:sp>
        <p:nvSpPr>
          <p:cNvPr id="343" name="Google Shape;343;p52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|</a:t>
            </a:r>
            <a:r>
              <a:rPr lang="fr"/>
              <a:t> : donne l’output d’une commande comme input à un autre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	Exemple : </a:t>
            </a: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head bambou.py | grep ‘import pandas’</a:t>
            </a:r>
            <a:r>
              <a:rPr lang="fr"/>
              <a:t> 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r>
              <a:rPr lang="fr"/>
              <a:t> : Écrase le contenu d’un fichier avec l’output d’une commande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	Exemple : </a:t>
            </a: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tree &gt; maison.txt</a:t>
            </a:r>
            <a:endParaRPr>
              <a:highlight>
                <a:srgbClr val="E0E0E0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&gt;&gt;</a:t>
            </a:r>
            <a:r>
              <a:rPr lang="fr"/>
              <a:t> : Inscrit à la fin d’un fichier l’output d’une commande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fr"/>
              <a:t>	</a:t>
            </a: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Exemple : echo ‘Oups !’ &gt;&gt;maison.txt</a:t>
            </a:r>
            <a:endParaRPr>
              <a:highlight>
                <a:srgbClr val="E0E0E0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344" name="Google Shape;344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55050" y="654750"/>
            <a:ext cx="1231916" cy="1159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5" name="Google Shape;345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01625" y="3039675"/>
            <a:ext cx="1730675" cy="1343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53"/>
          <p:cNvSpPr txBox="1"/>
          <p:nvPr>
            <p:ph type="title"/>
          </p:nvPr>
        </p:nvSpPr>
        <p:spPr>
          <a:xfrm>
            <a:off x="311700" y="315925"/>
            <a:ext cx="87894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alias</a:t>
            </a:r>
            <a:r>
              <a:rPr lang="fr"/>
              <a:t> : </a:t>
            </a:r>
            <a:r>
              <a:rPr lang="fr"/>
              <a:t>Apprendre des commandes à son arbre</a:t>
            </a:r>
            <a:endParaRPr/>
          </a:p>
        </p:txBody>
      </p:sp>
      <p:sp>
        <p:nvSpPr>
          <p:cNvPr id="351" name="Google Shape;351;p53"/>
          <p:cNvSpPr txBox="1"/>
          <p:nvPr>
            <p:ph idx="1" type="body"/>
          </p:nvPr>
        </p:nvSpPr>
        <p:spPr>
          <a:xfrm>
            <a:off x="311700" y="1147225"/>
            <a:ext cx="8520600" cy="370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Utilisation 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	cd</a:t>
            </a:r>
            <a:endParaRPr>
              <a:highlight>
                <a:srgbClr val="E0E0E0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	nano .bashrc</a:t>
            </a:r>
            <a:endParaRPr>
              <a:highlight>
                <a:srgbClr val="E0E0E0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Puis écrire la commande souhaitée sur une nouvelle ligne :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alias hello=’echo Hello!’</a:t>
            </a:r>
            <a:endParaRPr>
              <a:highlight>
                <a:srgbClr val="E0E0E0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alias beluga='ssh -Y </a:t>
            </a:r>
            <a:r>
              <a:rPr lang="fr" u="sng">
                <a:solidFill>
                  <a:schemeClr val="hlink"/>
                </a:solidFill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  <a:hlinkClick r:id="rId3"/>
              </a:rPr>
              <a:t>user_name@beluga.computecanada.ca</a:t>
            </a: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'</a:t>
            </a:r>
            <a:endParaRPr>
              <a:highlight>
                <a:srgbClr val="E0E0E0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Puis relancer le terminal : </a:t>
            </a: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source ~/.bashrc</a:t>
            </a:r>
            <a:endParaRPr>
              <a:highlight>
                <a:srgbClr val="E0E0E0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5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Cheatsheet – </a:t>
            </a:r>
            <a:r>
              <a:rPr lang="fr"/>
              <a:t>Donner de la vie à son arbre</a:t>
            </a:r>
            <a:endParaRPr/>
          </a:p>
        </p:txBody>
      </p:sp>
      <p:sp>
        <p:nvSpPr>
          <p:cNvPr id="357" name="Google Shape;357;p5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Les scripts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chmod (CHange MODe) - changer les autorisations 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Les chaînes de commandes (|, &gt; et &gt;&gt;)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Apprendre des mots à son arbre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Bonus </a:t>
            </a: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htop</a:t>
            </a:r>
            <a:endParaRPr>
              <a:highlight>
                <a:srgbClr val="E0E0E0"/>
              </a:highlight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63" name="Google Shape;363;p55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Utilisation 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	 </a:t>
            </a:r>
            <a:r>
              <a:rPr lang="fr">
                <a:highlight>
                  <a:srgbClr val="E0E0E0"/>
                </a:highlight>
                <a:latin typeface="Roboto Mono"/>
                <a:ea typeface="Roboto Mono"/>
                <a:cs typeface="Roboto Mono"/>
                <a:sym typeface="Roboto Mono"/>
              </a:rPr>
              <a:t>htop</a:t>
            </a:r>
            <a:r>
              <a:rPr lang="fr"/>
              <a:t>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Montre l’utilisation des ressources de ton ordinateur 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fr"/>
              <a:t>les cœurs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fr"/>
              <a:t>la mémoire vive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fr"/>
              <a:t>les programmes en cours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CTRL+C pour sortir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5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Pour approfondir le langage</a:t>
            </a:r>
            <a:endParaRPr/>
          </a:p>
        </p:txBody>
      </p:sp>
      <p:sp>
        <p:nvSpPr>
          <p:cNvPr id="369" name="Google Shape;369;p56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hlink"/>
                </a:solidFill>
                <a:hlinkClick r:id="rId3"/>
              </a:rPr>
              <a:t>https://devhints.io/bash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hlink"/>
                </a:solidFill>
                <a:hlinkClick r:id="rId4"/>
              </a:rPr>
              <a:t>https://quickref.me/bash.html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hlink"/>
                </a:solidFill>
                <a:hlinkClick r:id="rId5"/>
              </a:rPr>
              <a:t>https://swcarpentry.github.io/shell-novice/#download-files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7"/>
          <p:cNvSpPr txBox="1"/>
          <p:nvPr>
            <p:ph idx="1" type="body"/>
          </p:nvPr>
        </p:nvSpPr>
        <p:spPr>
          <a:xfrm>
            <a:off x="311700" y="0"/>
            <a:ext cx="8520600" cy="45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fr"/>
              <a:t>Visualiser l’ensemble du dossier en 4 caractère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fr"/>
              <a:t>tree	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fr"/>
              <a:t>visualisé .csv avec head et .py avec less	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fr"/>
              <a:t>find le fichier </a:t>
            </a:r>
            <a:r>
              <a:rPr lang="fr"/>
              <a:t>mal nommé</a:t>
            </a:r>
            <a:r>
              <a:rPr lang="fr"/>
              <a:t> a </a:t>
            </a:r>
            <a:r>
              <a:rPr lang="fr"/>
              <a:t>partir</a:t>
            </a:r>
            <a:r>
              <a:rPr lang="fr"/>
              <a:t> de ‘*XX*’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fr"/>
              <a:t>findbids_stroop_dataset/ -name *XX*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fr"/>
              <a:t>Visualiser seulement le dataset et trouver les fichiers mals placés et mal nommés en une commande ls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fr"/>
              <a:t>ls </a:t>
            </a:r>
            <a:r>
              <a:rPr lang="fr"/>
              <a:t>bids_stroop_dataset/</a:t>
            </a:r>
            <a:r>
              <a:rPr lang="fr"/>
              <a:t>sub-*/*/*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fr"/>
              <a:t>Faire un back_up de bids_stroop_dataset avec cp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fr"/>
              <a:t>mkdir back_up_stroop_dataset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fr"/>
              <a:t>cp -r bids_stroop_dataset/* backup_stroop_dataset/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fr"/>
              <a:t>Bouger les fichiers de sub-05 dans sub-05/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fr"/>
              <a:t>mv bids_stroop_dataset/sub-04/*sub-05* bids_stroop_dataset/sub-05/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fr"/>
              <a:t>Renommer le fichier de sub-02/beh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fr"/>
              <a:t>mv bids_stroop_dataset/sub-02/beh/sub-XX* bids_stroop_dataset/</a:t>
            </a:r>
            <a:r>
              <a:rPr lang="fr"/>
              <a:t>sub-02/beh/</a:t>
            </a:r>
            <a:r>
              <a:rPr lang="fr"/>
              <a:t>sub-02_task-stroop.csv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fr"/>
              <a:t>Supprimer le premier backup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fr"/>
              <a:t>rm -r back_up_stroop_dataset/sub-01/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fr"/>
              <a:t>Utiliser rsync pour faire un dossier avec seulement le contenu de anat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fr"/>
              <a:t>faire un fichier run_all.sh pour faire une pipeline venv+script python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fr"/>
              <a:t>nano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AutoNum type="romanLcPeriod"/>
            </a:pPr>
            <a:r>
              <a:rPr lang="fr"/>
              <a:t>conda create -n bash_exercies_env python=3.10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AutoNum type="romanLcPeriod"/>
            </a:pPr>
            <a:r>
              <a:rPr lang="fr"/>
              <a:t>conda activate bash_exercies_mon_env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AutoNum type="romanLcPeriod"/>
            </a:pPr>
            <a:r>
              <a:rPr lang="fr"/>
              <a:t>pip install -r requirements.txt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AutoNum type="romanLcPeriod"/>
            </a:pPr>
            <a:r>
              <a:rPr lang="fr"/>
              <a:t>python process_data.py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AutoNum type="romanLcPeriod"/>
            </a:pPr>
            <a:r>
              <a:rPr lang="fr"/>
              <a:t>touch résultats_finaux.txt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AutoNum type="romanLcPeriod"/>
            </a:pPr>
            <a:r>
              <a:rPr lang="fr"/>
              <a:t>cat XXX1 , 2, 3 | grep ‘#*’ &gt; résultats_finaux.txt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fr"/>
              <a:t>chmod run_all.sh pour qu’il soit executable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fr"/>
              <a:t> 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Les arbres</a:t>
            </a:r>
            <a:endParaRPr/>
          </a:p>
        </p:txBody>
      </p:sp>
      <p:pic>
        <p:nvPicPr>
          <p:cNvPr id="92" name="Google Shape;9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0197" y="1265250"/>
            <a:ext cx="2082101" cy="1886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84073" y="1284550"/>
            <a:ext cx="2466975" cy="1847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83150" y="3308321"/>
            <a:ext cx="4577699" cy="153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L’arbre qui nous intéresse : le système de fichiers</a:t>
            </a:r>
            <a:endParaRPr/>
          </a:p>
        </p:txBody>
      </p:sp>
      <p:pic>
        <p:nvPicPr>
          <p:cNvPr id="100" name="Google Shape;10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817238"/>
            <a:ext cx="4152900" cy="2295525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8"/>
          <p:cNvSpPr txBox="1"/>
          <p:nvPr/>
        </p:nvSpPr>
        <p:spPr>
          <a:xfrm>
            <a:off x="4993675" y="1817250"/>
            <a:ext cx="3420600" cy="117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Un fichier -&gt; une feuille</a:t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Un dossier -&gt; une branche</a:t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9"/>
          <p:cNvGrpSpPr/>
          <p:nvPr/>
        </p:nvGrpSpPr>
        <p:grpSpPr>
          <a:xfrm>
            <a:off x="3800750" y="0"/>
            <a:ext cx="5343250" cy="5013975"/>
            <a:chOff x="1910075" y="24975"/>
            <a:chExt cx="5343250" cy="5013975"/>
          </a:xfrm>
        </p:grpSpPr>
        <p:pic>
          <p:nvPicPr>
            <p:cNvPr id="107" name="Google Shape;107;p19"/>
            <p:cNvPicPr preferRelativeResize="0"/>
            <p:nvPr/>
          </p:nvPicPr>
          <p:blipFill rotWithShape="1">
            <a:blip r:embed="rId3">
              <a:alphaModFix/>
            </a:blip>
            <a:srcRect b="22699" l="7609" r="8023" t="3094"/>
            <a:stretch/>
          </p:blipFill>
          <p:spPr>
            <a:xfrm>
              <a:off x="1910075" y="24975"/>
              <a:ext cx="5343250" cy="50139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8" name="Google Shape;108;p19"/>
            <p:cNvSpPr txBox="1"/>
            <p:nvPr/>
          </p:nvSpPr>
          <p:spPr>
            <a:xfrm>
              <a:off x="4460038" y="4676850"/>
              <a:ext cx="243300" cy="362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2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/</a:t>
              </a:r>
              <a:endPara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09" name="Google Shape;109;p19"/>
            <p:cNvSpPr txBox="1"/>
            <p:nvPr/>
          </p:nvSpPr>
          <p:spPr>
            <a:xfrm>
              <a:off x="3902950" y="4067725"/>
              <a:ext cx="1652400" cy="362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2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home/user_name</a:t>
              </a:r>
              <a:endPara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10" name="Google Shape;110;p19"/>
            <p:cNvSpPr txBox="1"/>
            <p:nvPr/>
          </p:nvSpPr>
          <p:spPr>
            <a:xfrm>
              <a:off x="3904900" y="1848150"/>
              <a:ext cx="1353600" cy="362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2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Téléchargement</a:t>
              </a:r>
              <a:endPara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11" name="Google Shape;111;p19"/>
            <p:cNvSpPr txBox="1"/>
            <p:nvPr/>
          </p:nvSpPr>
          <p:spPr>
            <a:xfrm>
              <a:off x="3735850" y="3124125"/>
              <a:ext cx="724200" cy="362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2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Images</a:t>
              </a:r>
              <a:endPara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12" name="Google Shape;112;p19"/>
            <p:cNvSpPr txBox="1"/>
            <p:nvPr/>
          </p:nvSpPr>
          <p:spPr>
            <a:xfrm>
              <a:off x="4781400" y="3124125"/>
              <a:ext cx="1029900" cy="362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2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Documents</a:t>
              </a:r>
              <a:endPara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13" name="Google Shape;113;p19"/>
            <p:cNvSpPr txBox="1"/>
            <p:nvPr/>
          </p:nvSpPr>
          <p:spPr>
            <a:xfrm>
              <a:off x="4781400" y="2627350"/>
              <a:ext cx="840300" cy="362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2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Musique</a:t>
              </a:r>
              <a:endPara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14" name="Google Shape;114;p19"/>
            <p:cNvSpPr txBox="1"/>
            <p:nvPr/>
          </p:nvSpPr>
          <p:spPr>
            <a:xfrm>
              <a:off x="3735850" y="2571750"/>
              <a:ext cx="724200" cy="362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" sz="12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Bureau</a:t>
              </a:r>
              <a:endPara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115" name="Google Shape;115;p19"/>
          <p:cNvSpPr txBox="1"/>
          <p:nvPr>
            <p:ph type="title"/>
          </p:nvPr>
        </p:nvSpPr>
        <p:spPr>
          <a:xfrm>
            <a:off x="327325" y="222225"/>
            <a:ext cx="3958800" cy="206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La structure de votre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arbre</a:t>
            </a:r>
            <a:endParaRPr/>
          </a:p>
        </p:txBody>
      </p:sp>
      <p:sp>
        <p:nvSpPr>
          <p:cNvPr id="116" name="Google Shape;116;p19"/>
          <p:cNvSpPr txBox="1"/>
          <p:nvPr/>
        </p:nvSpPr>
        <p:spPr>
          <a:xfrm>
            <a:off x="5922625" y="146625"/>
            <a:ext cx="1099500" cy="362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Cours1.pptx</a:t>
            </a:r>
            <a:endParaRPr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7" name="Google Shape;117;p19"/>
          <p:cNvSpPr txBox="1"/>
          <p:nvPr/>
        </p:nvSpPr>
        <p:spPr>
          <a:xfrm>
            <a:off x="5020500" y="397000"/>
            <a:ext cx="734700" cy="362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text.txt</a:t>
            </a:r>
            <a:endParaRPr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8" name="Google Shape;118;p19"/>
          <p:cNvSpPr txBox="1"/>
          <p:nvPr/>
        </p:nvSpPr>
        <p:spPr>
          <a:xfrm>
            <a:off x="7103275" y="508725"/>
            <a:ext cx="1099500" cy="362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donnees</a:t>
            </a:r>
            <a:r>
              <a:rPr lang="fr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.csv</a:t>
            </a:r>
            <a:endParaRPr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 txBox="1"/>
          <p:nvPr>
            <p:ph type="title"/>
          </p:nvPr>
        </p:nvSpPr>
        <p:spPr>
          <a:xfrm>
            <a:off x="311700" y="315925"/>
            <a:ext cx="38643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Problématiques</a:t>
            </a:r>
            <a:endParaRPr/>
          </a:p>
        </p:txBody>
      </p:sp>
      <p:sp>
        <p:nvSpPr>
          <p:cNvPr id="124" name="Google Shape;124;p20"/>
          <p:cNvSpPr txBox="1"/>
          <p:nvPr>
            <p:ph idx="1" type="body"/>
          </p:nvPr>
        </p:nvSpPr>
        <p:spPr>
          <a:xfrm>
            <a:off x="311700" y="1225225"/>
            <a:ext cx="54684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fr"/>
              <a:t>Comment communiquer avec son arbre ?</a:t>
            </a:r>
            <a:endParaRPr/>
          </a:p>
        </p:txBody>
      </p:sp>
      <p:pic>
        <p:nvPicPr>
          <p:cNvPr descr="Vous aimez la nature, vous aimeriez entrer en contact avec elle?&#10; Voilà quelques étapes à suivre.&#10;Je propose des stages d'une journée dans la belle région du Lot &#10;&#10;https://www.facebook.com/helenekinetpro/&#10;http://corpsdeterretdeciel.org/&#10;&#10;&#10;et voici les stages de Patrice Bouchardon&#10;https://www.bouchardon.com&#10;https://www.youtube.com/watch?v=20VnuccMNlA" id="125" name="Google Shape;125;p20" title="Comment communiquer avec les arbres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80025" y="245650"/>
            <a:ext cx="2611325" cy="146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9500" y="2113463"/>
            <a:ext cx="1586499" cy="1057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19500" y="3285900"/>
            <a:ext cx="1586500" cy="10790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449825" y="2001098"/>
            <a:ext cx="2577950" cy="2946223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0"/>
          <p:cNvSpPr txBox="1"/>
          <p:nvPr/>
        </p:nvSpPr>
        <p:spPr>
          <a:xfrm>
            <a:off x="2006000" y="2251950"/>
            <a:ext cx="3000000" cy="7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fr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2. </a:t>
            </a:r>
            <a:r>
              <a:rPr lang="fr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Comment explorer son arbre ?</a:t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0" name="Google Shape;130;p20"/>
          <p:cNvSpPr txBox="1"/>
          <p:nvPr/>
        </p:nvSpPr>
        <p:spPr>
          <a:xfrm>
            <a:off x="2006000" y="3435263"/>
            <a:ext cx="3000000" cy="7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fr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3. </a:t>
            </a:r>
            <a:r>
              <a:rPr lang="fr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Comment façonner son arbre ?</a:t>
            </a:r>
            <a:endParaRPr/>
          </a:p>
        </p:txBody>
      </p:sp>
      <p:sp>
        <p:nvSpPr>
          <p:cNvPr id="131" name="Google Shape;131;p20"/>
          <p:cNvSpPr txBox="1"/>
          <p:nvPr/>
        </p:nvSpPr>
        <p:spPr>
          <a:xfrm>
            <a:off x="3208450" y="4136975"/>
            <a:ext cx="3206100" cy="7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fr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4. </a:t>
            </a:r>
            <a:r>
              <a:rPr lang="fr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Comment donner un peu de vie à son arbre ?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Communiquer avec son arbre </a:t>
            </a:r>
            <a:endParaRPr/>
          </a:p>
        </p:txBody>
      </p:sp>
      <p:sp>
        <p:nvSpPr>
          <p:cNvPr id="137" name="Google Shape;137;p21"/>
          <p:cNvSpPr txBox="1"/>
          <p:nvPr>
            <p:ph idx="1" type="body"/>
          </p:nvPr>
        </p:nvSpPr>
        <p:spPr>
          <a:xfrm>
            <a:off x="311700" y="1225225"/>
            <a:ext cx="54348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Bash (</a:t>
            </a:r>
            <a:r>
              <a:rPr lang="fr">
                <a:solidFill>
                  <a:srgbClr val="0A0A0A"/>
                </a:solidFill>
                <a:highlight>
                  <a:srgbClr val="FFFFFF"/>
                </a:highlight>
              </a:rPr>
              <a:t>Bourne Again SHell</a:t>
            </a:r>
            <a:r>
              <a:rPr lang="fr"/>
              <a:t>) est un langage de programmation qui fait partie de la famille des </a:t>
            </a:r>
            <a:r>
              <a:rPr b="1" lang="fr"/>
              <a:t>shells</a:t>
            </a:r>
            <a:r>
              <a:rPr lang="fr"/>
              <a:t>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Un </a:t>
            </a:r>
            <a:r>
              <a:rPr lang="fr"/>
              <a:t>shell permet </a:t>
            </a:r>
            <a:r>
              <a:rPr lang="fr"/>
              <a:t>d'interagir</a:t>
            </a:r>
            <a:r>
              <a:rPr lang="fr"/>
              <a:t> avec votre PC : 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fr"/>
              <a:t>Naviguer dans le système de fichiers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fr"/>
              <a:t>Créer, lire, modifier et effacer des fichiers et des dossiers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fr"/>
              <a:t>Lancer des programmes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fr"/>
              <a:t>Observer ce qu’il se passe dans votre PC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/>
              <a:t>Et d’automatiser tout ça !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8" name="Google Shape;13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15675" y="1322550"/>
            <a:ext cx="3433875" cy="32566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607D8B"/>
      </a:accent3>
      <a:accent4>
        <a:srgbClr val="78909C"/>
      </a:accent4>
      <a:accent5>
        <a:srgbClr val="57BB8A"/>
      </a:accent5>
      <a:accent6>
        <a:srgbClr val="DCE755"/>
      </a:accent6>
      <a:hlink>
        <a:srgbClr val="57BB8A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